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77" r:id="rId10"/>
    <p:sldId id="265" r:id="rId11"/>
    <p:sldId id="282" r:id="rId12"/>
    <p:sldId id="266" r:id="rId13"/>
    <p:sldId id="267" r:id="rId14"/>
    <p:sldId id="278" r:id="rId15"/>
    <p:sldId id="268" r:id="rId16"/>
    <p:sldId id="269" r:id="rId17"/>
    <p:sldId id="271" r:id="rId18"/>
    <p:sldId id="283" r:id="rId19"/>
    <p:sldId id="272" r:id="rId20"/>
    <p:sldId id="274" r:id="rId21"/>
    <p:sldId id="280"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897EF0-AA57-452C-9578-1FDBEEB143B4}" type="datetimeFigureOut">
              <a:rPr lang="en-GB" smtClean="0"/>
              <a:t>11/03/2013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A60FCE-6C8D-4D78-BED0-CED4CCB2CFBC}" type="slidenum">
              <a:rPr lang="en-GB" smtClean="0"/>
              <a:t>‹#›</a:t>
            </a:fld>
            <a:endParaRPr lang="en-GB"/>
          </a:p>
        </p:txBody>
      </p:sp>
    </p:spTree>
    <p:extLst>
      <p:ext uri="{BB962C8B-B14F-4D97-AF65-F5344CB8AC3E}">
        <p14:creationId xmlns:p14="http://schemas.microsoft.com/office/powerpoint/2010/main" val="1183367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26CD33-4337-4529-948A-94F6960B2374}" type="slidenum">
              <a:rPr lang="en-US" smtClean="0"/>
              <a:pPr/>
              <a:t>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26CD33-4337-4529-948A-94F6960B2374}" type="slidenum">
              <a:rPr lang="en-US" smtClean="0"/>
              <a:pPr/>
              <a:t>11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B26CD33-4337-4529-948A-94F6960B2374}" type="slidenum">
              <a:rPr lang="en-US" smtClean="0"/>
              <a:pPr/>
              <a:t>21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E839DB7-6399-491F-8704-6159FE22B248}" type="datetimeFigureOut">
              <a:rPr lang="en-GB" smtClean="0"/>
              <a:t>11/03/2013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142E1-CFCE-4E06-A30A-0CE5A402C0BC}" type="slidenum">
              <a:rPr lang="en-GB" smtClean="0"/>
              <a:t>‹#›</a:t>
            </a:fld>
            <a:endParaRPr lang="en-GB"/>
          </a:p>
        </p:txBody>
      </p:sp>
    </p:spTree>
    <p:extLst>
      <p:ext uri="{BB962C8B-B14F-4D97-AF65-F5344CB8AC3E}">
        <p14:creationId xmlns:p14="http://schemas.microsoft.com/office/powerpoint/2010/main" val="254447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839DB7-6399-491F-8704-6159FE22B248}" type="datetimeFigureOut">
              <a:rPr lang="en-GB" smtClean="0"/>
              <a:t>11/03/2013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142E1-CFCE-4E06-A30A-0CE5A402C0BC}" type="slidenum">
              <a:rPr lang="en-GB" smtClean="0"/>
              <a:t>‹#›</a:t>
            </a:fld>
            <a:endParaRPr lang="en-GB"/>
          </a:p>
        </p:txBody>
      </p:sp>
    </p:spTree>
    <p:extLst>
      <p:ext uri="{BB962C8B-B14F-4D97-AF65-F5344CB8AC3E}">
        <p14:creationId xmlns:p14="http://schemas.microsoft.com/office/powerpoint/2010/main" val="368147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839DB7-6399-491F-8704-6159FE22B248}" type="datetimeFigureOut">
              <a:rPr lang="en-GB" smtClean="0"/>
              <a:t>11/03/2013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142E1-CFCE-4E06-A30A-0CE5A402C0BC}" type="slidenum">
              <a:rPr lang="en-GB" smtClean="0"/>
              <a:t>‹#›</a:t>
            </a:fld>
            <a:endParaRPr lang="en-GB"/>
          </a:p>
        </p:txBody>
      </p:sp>
    </p:spTree>
    <p:extLst>
      <p:ext uri="{BB962C8B-B14F-4D97-AF65-F5344CB8AC3E}">
        <p14:creationId xmlns:p14="http://schemas.microsoft.com/office/powerpoint/2010/main" val="1337588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839DB7-6399-491F-8704-6159FE22B248}" type="datetimeFigureOut">
              <a:rPr lang="en-GB" smtClean="0"/>
              <a:t>11/03/2013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142E1-CFCE-4E06-A30A-0CE5A402C0BC}" type="slidenum">
              <a:rPr lang="en-GB" smtClean="0"/>
              <a:t>‹#›</a:t>
            </a:fld>
            <a:endParaRPr lang="en-GB"/>
          </a:p>
        </p:txBody>
      </p:sp>
    </p:spTree>
    <p:extLst>
      <p:ext uri="{BB962C8B-B14F-4D97-AF65-F5344CB8AC3E}">
        <p14:creationId xmlns:p14="http://schemas.microsoft.com/office/powerpoint/2010/main" val="1135908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839DB7-6399-491F-8704-6159FE22B248}" type="datetimeFigureOut">
              <a:rPr lang="en-GB" smtClean="0"/>
              <a:t>11/03/2013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142E1-CFCE-4E06-A30A-0CE5A402C0BC}" type="slidenum">
              <a:rPr lang="en-GB" smtClean="0"/>
              <a:t>‹#›</a:t>
            </a:fld>
            <a:endParaRPr lang="en-GB"/>
          </a:p>
        </p:txBody>
      </p:sp>
    </p:spTree>
    <p:extLst>
      <p:ext uri="{BB962C8B-B14F-4D97-AF65-F5344CB8AC3E}">
        <p14:creationId xmlns:p14="http://schemas.microsoft.com/office/powerpoint/2010/main" val="122357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E839DB7-6399-491F-8704-6159FE22B248}" type="datetimeFigureOut">
              <a:rPr lang="en-GB" smtClean="0"/>
              <a:t>11/03/2013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C142E1-CFCE-4E06-A30A-0CE5A402C0BC}" type="slidenum">
              <a:rPr lang="en-GB" smtClean="0"/>
              <a:t>‹#›</a:t>
            </a:fld>
            <a:endParaRPr lang="en-GB"/>
          </a:p>
        </p:txBody>
      </p:sp>
    </p:spTree>
    <p:extLst>
      <p:ext uri="{BB962C8B-B14F-4D97-AF65-F5344CB8AC3E}">
        <p14:creationId xmlns:p14="http://schemas.microsoft.com/office/powerpoint/2010/main" val="3437376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E839DB7-6399-491F-8704-6159FE22B248}" type="datetimeFigureOut">
              <a:rPr lang="en-GB" smtClean="0"/>
              <a:t>11/03/2013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C142E1-CFCE-4E06-A30A-0CE5A402C0BC}" type="slidenum">
              <a:rPr lang="en-GB" smtClean="0"/>
              <a:t>‹#›</a:t>
            </a:fld>
            <a:endParaRPr lang="en-GB"/>
          </a:p>
        </p:txBody>
      </p:sp>
    </p:spTree>
    <p:extLst>
      <p:ext uri="{BB962C8B-B14F-4D97-AF65-F5344CB8AC3E}">
        <p14:creationId xmlns:p14="http://schemas.microsoft.com/office/powerpoint/2010/main" val="328290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E839DB7-6399-491F-8704-6159FE22B248}" type="datetimeFigureOut">
              <a:rPr lang="en-GB" smtClean="0"/>
              <a:t>11/03/2013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C142E1-CFCE-4E06-A30A-0CE5A402C0BC}" type="slidenum">
              <a:rPr lang="en-GB" smtClean="0"/>
              <a:t>‹#›</a:t>
            </a:fld>
            <a:endParaRPr lang="en-GB"/>
          </a:p>
        </p:txBody>
      </p:sp>
    </p:spTree>
    <p:extLst>
      <p:ext uri="{BB962C8B-B14F-4D97-AF65-F5344CB8AC3E}">
        <p14:creationId xmlns:p14="http://schemas.microsoft.com/office/powerpoint/2010/main" val="3449032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839DB7-6399-491F-8704-6159FE22B248}" type="datetimeFigureOut">
              <a:rPr lang="en-GB" smtClean="0"/>
              <a:t>11/03/2013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C142E1-CFCE-4E06-A30A-0CE5A402C0BC}" type="slidenum">
              <a:rPr lang="en-GB" smtClean="0"/>
              <a:t>‹#›</a:t>
            </a:fld>
            <a:endParaRPr lang="en-GB"/>
          </a:p>
        </p:txBody>
      </p:sp>
    </p:spTree>
    <p:extLst>
      <p:ext uri="{BB962C8B-B14F-4D97-AF65-F5344CB8AC3E}">
        <p14:creationId xmlns:p14="http://schemas.microsoft.com/office/powerpoint/2010/main" val="209118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39DB7-6399-491F-8704-6159FE22B248}" type="datetimeFigureOut">
              <a:rPr lang="en-GB" smtClean="0"/>
              <a:t>11/03/2013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C142E1-CFCE-4E06-A30A-0CE5A402C0BC}" type="slidenum">
              <a:rPr lang="en-GB" smtClean="0"/>
              <a:t>‹#›</a:t>
            </a:fld>
            <a:endParaRPr lang="en-GB"/>
          </a:p>
        </p:txBody>
      </p:sp>
    </p:spTree>
    <p:extLst>
      <p:ext uri="{BB962C8B-B14F-4D97-AF65-F5344CB8AC3E}">
        <p14:creationId xmlns:p14="http://schemas.microsoft.com/office/powerpoint/2010/main" val="1559807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39DB7-6399-491F-8704-6159FE22B248}" type="datetimeFigureOut">
              <a:rPr lang="en-GB" smtClean="0"/>
              <a:t>11/03/2013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C142E1-CFCE-4E06-A30A-0CE5A402C0BC}" type="slidenum">
              <a:rPr lang="en-GB" smtClean="0"/>
              <a:t>‹#›</a:t>
            </a:fld>
            <a:endParaRPr lang="en-GB"/>
          </a:p>
        </p:txBody>
      </p:sp>
    </p:spTree>
    <p:extLst>
      <p:ext uri="{BB962C8B-B14F-4D97-AF65-F5344CB8AC3E}">
        <p14:creationId xmlns:p14="http://schemas.microsoft.com/office/powerpoint/2010/main" val="348408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839DB7-6399-491F-8704-6159FE22B248}" type="datetimeFigureOut">
              <a:rPr lang="en-GB" smtClean="0"/>
              <a:t>11/03/2013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142E1-CFCE-4E06-A30A-0CE5A402C0BC}" type="slidenum">
              <a:rPr lang="en-GB" smtClean="0"/>
              <a:t>‹#›</a:t>
            </a:fld>
            <a:endParaRPr lang="en-GB"/>
          </a:p>
        </p:txBody>
      </p:sp>
    </p:spTree>
    <p:extLst>
      <p:ext uri="{BB962C8B-B14F-4D97-AF65-F5344CB8AC3E}">
        <p14:creationId xmlns:p14="http://schemas.microsoft.com/office/powerpoint/2010/main" val="4203508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Biodiversity One</a:t>
            </a:r>
            <a:endParaRPr lang="en-GB" dirty="0"/>
          </a:p>
        </p:txBody>
      </p:sp>
      <p:sp>
        <p:nvSpPr>
          <p:cNvPr id="3" name="Subtitle 2"/>
          <p:cNvSpPr>
            <a:spLocks noGrp="1"/>
          </p:cNvSpPr>
          <p:nvPr>
            <p:ph type="subTitle" idx="1"/>
          </p:nvPr>
        </p:nvSpPr>
        <p:spPr/>
        <p:txBody>
          <a:bodyPr/>
          <a:lstStyle/>
          <a:p>
            <a:endParaRPr lang="en-GB"/>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4" y="-1"/>
            <a:ext cx="9146023" cy="68595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1144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Trafficking</a:t>
            </a:r>
            <a:endParaRPr lang="en-GB"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9535"/>
            <a:ext cx="9144000"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8037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67544" y="116632"/>
            <a:ext cx="6779096" cy="850106"/>
          </a:xfrm>
        </p:spPr>
        <p:txBody>
          <a:bodyPr>
            <a:noAutofit/>
          </a:bodyPr>
          <a:lstStyle/>
          <a:p>
            <a:r>
              <a:rPr lang="en-US" sz="2400" dirty="0" err="1" smtClean="0"/>
              <a:t>GanG</a:t>
            </a:r>
            <a:r>
              <a:rPr lang="en-US" sz="2400" dirty="0" smtClean="0"/>
              <a:t> Group Name: Traffic jam</a:t>
            </a:r>
            <a:endParaRPr lang="en-US" sz="2400" dirty="0"/>
          </a:p>
        </p:txBody>
      </p:sp>
      <p:sp>
        <p:nvSpPr>
          <p:cNvPr id="8" name="TextBox 7"/>
          <p:cNvSpPr txBox="1"/>
          <p:nvPr/>
        </p:nvSpPr>
        <p:spPr>
          <a:xfrm>
            <a:off x="295646" y="793293"/>
            <a:ext cx="720080" cy="6155531"/>
          </a:xfrm>
          <a:prstGeom prst="rect">
            <a:avLst/>
          </a:prstGeom>
          <a:noFill/>
        </p:spPr>
        <p:txBody>
          <a:bodyPr wrap="square" rtlCol="0">
            <a:spAutoFit/>
          </a:bodyPr>
          <a:lstStyle/>
          <a:p>
            <a:pPr algn="ctr"/>
            <a:r>
              <a:rPr lang="en-US" sz="5400" dirty="0" smtClean="0"/>
              <a:t>S</a:t>
            </a:r>
          </a:p>
          <a:p>
            <a:pPr algn="ctr"/>
            <a:endParaRPr lang="en-US" sz="1400" dirty="0" smtClean="0"/>
          </a:p>
          <a:p>
            <a:pPr algn="ctr"/>
            <a:r>
              <a:rPr lang="en-US" sz="5400" dirty="0" smtClean="0"/>
              <a:t>M</a:t>
            </a:r>
          </a:p>
          <a:p>
            <a:pPr algn="ctr"/>
            <a:endParaRPr lang="en-US" sz="2000" dirty="0" smtClean="0"/>
          </a:p>
          <a:p>
            <a:pPr algn="ctr"/>
            <a:r>
              <a:rPr lang="en-US" sz="5400" dirty="0" smtClean="0"/>
              <a:t>A</a:t>
            </a:r>
          </a:p>
          <a:p>
            <a:pPr algn="ctr"/>
            <a:endParaRPr lang="en-US" sz="3600" dirty="0" smtClean="0"/>
          </a:p>
          <a:p>
            <a:pPr algn="ctr"/>
            <a:r>
              <a:rPr lang="en-US" sz="5400" dirty="0" smtClean="0"/>
              <a:t/>
            </a:r>
            <a:br>
              <a:rPr lang="en-US" sz="5400" dirty="0" smtClean="0"/>
            </a:br>
            <a:r>
              <a:rPr lang="en-US" sz="5400" dirty="0" smtClean="0"/>
              <a:t>R</a:t>
            </a:r>
          </a:p>
          <a:p>
            <a:pPr algn="ctr"/>
            <a:r>
              <a:rPr lang="en-US" sz="5400" dirty="0"/>
              <a:t>T</a:t>
            </a:r>
            <a:endParaRPr lang="en-GB" sz="5400" dirty="0"/>
          </a:p>
        </p:txBody>
      </p:sp>
      <p:sp>
        <p:nvSpPr>
          <p:cNvPr id="9" name="TextBox 8"/>
          <p:cNvSpPr txBox="1"/>
          <p:nvPr/>
        </p:nvSpPr>
        <p:spPr>
          <a:xfrm>
            <a:off x="1011319" y="823995"/>
            <a:ext cx="8208912" cy="923330"/>
          </a:xfrm>
          <a:prstGeom prst="rect">
            <a:avLst/>
          </a:prstGeom>
          <a:noFill/>
        </p:spPr>
        <p:txBody>
          <a:bodyPr wrap="square" rtlCol="0">
            <a:spAutoFit/>
          </a:bodyPr>
          <a:lstStyle/>
          <a:p>
            <a:r>
              <a:rPr lang="en-US" dirty="0" err="1" smtClean="0"/>
              <a:t>pecific</a:t>
            </a:r>
            <a:r>
              <a:rPr lang="en-US" dirty="0" smtClean="0"/>
              <a:t>: </a:t>
            </a:r>
            <a:r>
              <a:rPr lang="en-US" dirty="0"/>
              <a:t>To raise awareness about human trafficking to schools in Vietnam, due to the fact that Human Trafficking is not a global issue that is well known in Vietnam.</a:t>
            </a:r>
            <a:endParaRPr lang="en-GB" dirty="0"/>
          </a:p>
        </p:txBody>
      </p:sp>
      <p:sp>
        <p:nvSpPr>
          <p:cNvPr id="11" name="TextBox 10"/>
          <p:cNvSpPr txBox="1"/>
          <p:nvPr/>
        </p:nvSpPr>
        <p:spPr>
          <a:xfrm>
            <a:off x="1051665" y="1960177"/>
            <a:ext cx="8208912" cy="1477328"/>
          </a:xfrm>
          <a:prstGeom prst="rect">
            <a:avLst/>
          </a:prstGeom>
          <a:noFill/>
        </p:spPr>
        <p:txBody>
          <a:bodyPr wrap="square" rtlCol="0">
            <a:spAutoFit/>
          </a:bodyPr>
          <a:lstStyle/>
          <a:p>
            <a:pPr lvl="0"/>
            <a:r>
              <a:rPr lang="en-US" sz="1600" dirty="0" err="1" smtClean="0"/>
              <a:t>easurable</a:t>
            </a:r>
            <a:r>
              <a:rPr lang="en-US" sz="1600" dirty="0" smtClean="0"/>
              <a:t>: </a:t>
            </a:r>
          </a:p>
          <a:p>
            <a:pPr lvl="0"/>
            <a:r>
              <a:rPr lang="en-US" sz="1400" dirty="0" smtClean="0"/>
              <a:t>- Count </a:t>
            </a:r>
            <a:r>
              <a:rPr lang="en-US" sz="1400" dirty="0"/>
              <a:t>the number of students in schools that are aware of human trafficking, by the use of survey, or a quiz. (keep in track of the students in the school whether or not they are aware of human trafficking). </a:t>
            </a:r>
            <a:endParaRPr lang="en-GB" sz="1400" dirty="0"/>
          </a:p>
          <a:p>
            <a:pPr lvl="0"/>
            <a:r>
              <a:rPr lang="en-US" sz="1400" dirty="0" smtClean="0"/>
              <a:t>- Make </a:t>
            </a:r>
            <a:r>
              <a:rPr lang="en-US" sz="1400" dirty="0"/>
              <a:t>students sign a pledge, to take care of themselves, and count the number of pledges. </a:t>
            </a:r>
            <a:endParaRPr lang="en-GB" sz="1400" dirty="0"/>
          </a:p>
          <a:p>
            <a:endParaRPr lang="en-GB" dirty="0"/>
          </a:p>
        </p:txBody>
      </p:sp>
      <p:sp>
        <p:nvSpPr>
          <p:cNvPr id="12" name="TextBox 11"/>
          <p:cNvSpPr txBox="1"/>
          <p:nvPr/>
        </p:nvSpPr>
        <p:spPr>
          <a:xfrm>
            <a:off x="965735" y="3116951"/>
            <a:ext cx="8208912" cy="2554545"/>
          </a:xfrm>
          <a:prstGeom prst="rect">
            <a:avLst/>
          </a:prstGeom>
          <a:noFill/>
        </p:spPr>
        <p:txBody>
          <a:bodyPr wrap="square" rtlCol="0">
            <a:spAutoFit/>
          </a:bodyPr>
          <a:lstStyle/>
          <a:p>
            <a:pPr lvl="0"/>
            <a:r>
              <a:rPr lang="en-US" sz="1400" dirty="0" err="1" smtClean="0"/>
              <a:t>chievable</a:t>
            </a:r>
            <a:r>
              <a:rPr lang="en-US" sz="1400" dirty="0" smtClean="0"/>
              <a:t>:</a:t>
            </a:r>
          </a:p>
          <a:p>
            <a:pPr lvl="0"/>
            <a:r>
              <a:rPr lang="en-US" sz="1400" dirty="0" smtClean="0"/>
              <a:t>- Use </a:t>
            </a:r>
            <a:r>
              <a:rPr lang="en-US" sz="1400" dirty="0"/>
              <a:t>PSA Video, Act/Skit (for public schools that has no access to technology), Social Networks (Facebook, Twitter) to raise awareness for schools in Vietnam</a:t>
            </a:r>
            <a:endParaRPr lang="en-GB" sz="1100" dirty="0"/>
          </a:p>
          <a:p>
            <a:pPr lvl="0"/>
            <a:r>
              <a:rPr lang="en-GB" sz="1400" dirty="0" smtClean="0"/>
              <a:t>- Make </a:t>
            </a:r>
            <a:r>
              <a:rPr lang="en-GB" sz="1400" dirty="0"/>
              <a:t>a lesson plan that introduces the global issue to the students</a:t>
            </a:r>
            <a:endParaRPr lang="en-GB" sz="1100" dirty="0"/>
          </a:p>
          <a:p>
            <a:pPr lvl="1"/>
            <a:r>
              <a:rPr lang="en-GB" sz="1400" dirty="0"/>
              <a:t>What is human trafficking?</a:t>
            </a:r>
            <a:endParaRPr lang="en-GB" sz="1100" dirty="0"/>
          </a:p>
          <a:p>
            <a:pPr lvl="1"/>
            <a:r>
              <a:rPr lang="en-GB" sz="1400" dirty="0"/>
              <a:t>Who can become a victim?</a:t>
            </a:r>
            <a:endParaRPr lang="en-GB" sz="1100" dirty="0"/>
          </a:p>
          <a:p>
            <a:pPr lvl="1"/>
            <a:r>
              <a:rPr lang="en-GB" sz="1400" dirty="0"/>
              <a:t>Where does it usually happen? Situations that could lead to human trafficking</a:t>
            </a:r>
            <a:endParaRPr lang="en-GB" sz="1100" dirty="0"/>
          </a:p>
          <a:p>
            <a:pPr lvl="1"/>
            <a:r>
              <a:rPr lang="en-GB" sz="1400" dirty="0"/>
              <a:t>Ways to keep yourself and others around you safe </a:t>
            </a:r>
            <a:endParaRPr lang="en-GB" sz="1100" dirty="0"/>
          </a:p>
          <a:p>
            <a:pPr lvl="0"/>
            <a:r>
              <a:rPr lang="en-GB" sz="1400" dirty="0" smtClean="0"/>
              <a:t>- Make </a:t>
            </a:r>
            <a:r>
              <a:rPr lang="en-GB" sz="1400" dirty="0"/>
              <a:t>students write a pledge about keeping themselves safe </a:t>
            </a:r>
            <a:endParaRPr lang="en-GB" sz="1100" dirty="0"/>
          </a:p>
          <a:p>
            <a:pPr lvl="0"/>
            <a:r>
              <a:rPr lang="en-GB" sz="1400" dirty="0" smtClean="0"/>
              <a:t>- Give </a:t>
            </a:r>
            <a:r>
              <a:rPr lang="en-GB" sz="1400" dirty="0"/>
              <a:t>out statement bracelets that has the statement ‘”Not for sale’” to students</a:t>
            </a:r>
            <a:endParaRPr lang="en-GB" sz="1100" dirty="0"/>
          </a:p>
          <a:p>
            <a:endParaRPr lang="en-GB" sz="1600" dirty="0"/>
          </a:p>
        </p:txBody>
      </p:sp>
      <p:sp>
        <p:nvSpPr>
          <p:cNvPr id="13" name="TextBox 12"/>
          <p:cNvSpPr txBox="1"/>
          <p:nvPr/>
        </p:nvSpPr>
        <p:spPr>
          <a:xfrm>
            <a:off x="965735" y="5373216"/>
            <a:ext cx="8208912" cy="800219"/>
          </a:xfrm>
          <a:prstGeom prst="rect">
            <a:avLst/>
          </a:prstGeom>
          <a:noFill/>
        </p:spPr>
        <p:txBody>
          <a:bodyPr wrap="square" rtlCol="0">
            <a:spAutoFit/>
          </a:bodyPr>
          <a:lstStyle/>
          <a:p>
            <a:r>
              <a:rPr lang="en-US" dirty="0" err="1"/>
              <a:t>esults</a:t>
            </a:r>
            <a:r>
              <a:rPr lang="en-US" dirty="0"/>
              <a:t>-focused</a:t>
            </a:r>
            <a:r>
              <a:rPr lang="en-US" dirty="0" smtClean="0"/>
              <a:t>: </a:t>
            </a:r>
            <a:r>
              <a:rPr lang="en-GB" sz="1400" dirty="0"/>
              <a:t>If our proposal is successful, the results will be that the local schools and VN public school will be aware of Human Trafficking. Students will take more precaution, in their decision that may lead to human trafficking, whether it is indirect or direct. </a:t>
            </a:r>
          </a:p>
        </p:txBody>
      </p:sp>
      <p:sp>
        <p:nvSpPr>
          <p:cNvPr id="14" name="TextBox 13"/>
          <p:cNvSpPr txBox="1"/>
          <p:nvPr/>
        </p:nvSpPr>
        <p:spPr>
          <a:xfrm>
            <a:off x="1022935" y="6349970"/>
            <a:ext cx="8208912" cy="369332"/>
          </a:xfrm>
          <a:prstGeom prst="rect">
            <a:avLst/>
          </a:prstGeom>
          <a:noFill/>
        </p:spPr>
        <p:txBody>
          <a:bodyPr wrap="square" rtlCol="0">
            <a:spAutoFit/>
          </a:bodyPr>
          <a:lstStyle/>
          <a:p>
            <a:r>
              <a:rPr lang="en-US" dirty="0" err="1" smtClean="0"/>
              <a:t>ime</a:t>
            </a:r>
            <a:r>
              <a:rPr lang="en-US" dirty="0" smtClean="0"/>
              <a:t>-bound: In 2 months</a:t>
            </a:r>
            <a:endParaRPr lang="en-GB" dirty="0"/>
          </a:p>
        </p:txBody>
      </p:sp>
    </p:spTree>
    <p:extLst>
      <p:ext uri="{BB962C8B-B14F-4D97-AF65-F5344CB8AC3E}">
        <p14:creationId xmlns:p14="http://schemas.microsoft.com/office/powerpoint/2010/main" val="14895199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Illegal Drugs One</a:t>
            </a:r>
            <a:endParaRPr lang="en-GB" dirty="0"/>
          </a:p>
        </p:txBody>
      </p:sp>
      <p:sp>
        <p:nvSpPr>
          <p:cNvPr id="3" name="Content Placeholder 2"/>
          <p:cNvSpPr>
            <a:spLocks noGrp="1"/>
          </p:cNvSpPr>
          <p:nvPr>
            <p:ph idx="1"/>
          </p:nvPr>
        </p:nvSpPr>
        <p:spPr>
          <a:xfrm>
            <a:off x="1403648" y="1705728"/>
            <a:ext cx="8229600" cy="4525963"/>
          </a:xfrm>
        </p:spPr>
        <p:txBody>
          <a:bodyPr/>
          <a:lstStyle/>
          <a:p>
            <a:endParaRPr lang="en-GB"/>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1448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Illegal Drugs Two</a:t>
            </a:r>
            <a:endParaRPr lang="en-GB" dirty="0"/>
          </a:p>
        </p:txBody>
      </p:sp>
      <p:sp>
        <p:nvSpPr>
          <p:cNvPr id="3" name="Content Placeholder 2"/>
          <p:cNvSpPr>
            <a:spLocks noGrp="1"/>
          </p:cNvSpPr>
          <p:nvPr>
            <p:ph idx="1"/>
          </p:nvPr>
        </p:nvSpPr>
        <p:spPr/>
        <p:txBody>
          <a:bodyPr/>
          <a:lstStyle/>
          <a:p>
            <a:endParaRPr lang="en-GB"/>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8289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7000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 One</a:t>
            </a:r>
            <a:endParaRPr lang="en-GB" dirty="0"/>
          </a:p>
        </p:txBody>
      </p:sp>
      <p:sp>
        <p:nvSpPr>
          <p:cNvPr id="3" name="Content Placeholder 2"/>
          <p:cNvSpPr>
            <a:spLocks noGrp="1"/>
          </p:cNvSpPr>
          <p:nvPr>
            <p:ph idx="1"/>
          </p:nvPr>
        </p:nvSpPr>
        <p:spPr/>
        <p:txBody>
          <a:bodyPr/>
          <a:lstStyle/>
          <a:p>
            <a:endParaRPr lang="en-GB"/>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5171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 Two</a:t>
            </a:r>
            <a:endParaRPr lang="en-GB" dirty="0"/>
          </a:p>
        </p:txBody>
      </p:sp>
      <p:sp>
        <p:nvSpPr>
          <p:cNvPr id="3" name="Content Placeholder 2"/>
          <p:cNvSpPr>
            <a:spLocks noGrp="1"/>
          </p:cNvSpPr>
          <p:nvPr>
            <p:ph idx="1"/>
          </p:nvPr>
        </p:nvSpPr>
        <p:spPr/>
        <p:txBody>
          <a:bodyPr/>
          <a:lstStyle/>
          <a:p>
            <a:endParaRPr lang="en-GB"/>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6030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 Three</a:t>
            </a:r>
            <a:endParaRPr lang="en-GB" dirty="0"/>
          </a:p>
        </p:txBody>
      </p:sp>
      <p:sp>
        <p:nvSpPr>
          <p:cNvPr id="3" name="Content Placeholder 2"/>
          <p:cNvSpPr>
            <a:spLocks noGrp="1"/>
          </p:cNvSpPr>
          <p:nvPr>
            <p:ph idx="1"/>
          </p:nvPr>
        </p:nvSpPr>
        <p:spPr/>
        <p:txBody>
          <a:bodyPr/>
          <a:lstStyle/>
          <a:p>
            <a:endParaRPr lang="en-GB"/>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8172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1843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33389"/>
            <a:ext cx="9144000" cy="6858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33138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Disasters</a:t>
            </a:r>
            <a:endParaRPr lang="en-GB" dirty="0"/>
          </a:p>
        </p:txBody>
      </p:sp>
      <p:sp>
        <p:nvSpPr>
          <p:cNvPr id="3" name="Content Placeholder 2"/>
          <p:cNvSpPr>
            <a:spLocks noGrp="1"/>
          </p:cNvSpPr>
          <p:nvPr>
            <p:ph idx="1"/>
          </p:nvPr>
        </p:nvSpPr>
        <p:spPr/>
        <p:txBody>
          <a:bodyPr/>
          <a:lstStyle/>
          <a:p>
            <a:endParaRPr lang="en-GB"/>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1307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Biodiversity Two</a:t>
            </a:r>
            <a:endParaRPr lang="en-GB" dirty="0"/>
          </a:p>
        </p:txBody>
      </p:sp>
      <p:sp>
        <p:nvSpPr>
          <p:cNvPr id="3" name="Content Placeholder 2"/>
          <p:cNvSpPr>
            <a:spLocks noGrp="1"/>
          </p:cNvSpPr>
          <p:nvPr>
            <p:ph idx="1"/>
          </p:nvPr>
        </p:nvSpPr>
        <p:spPr/>
        <p:txBody>
          <a:bodyPr/>
          <a:lstStyle/>
          <a:p>
            <a:endParaRPr lang="en-GB"/>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64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One</a:t>
            </a:r>
            <a:endParaRPr lang="en-GB" dirty="0"/>
          </a:p>
        </p:txBody>
      </p:sp>
      <p:sp>
        <p:nvSpPr>
          <p:cNvPr id="3" name="Content Placeholder 2"/>
          <p:cNvSpPr>
            <a:spLocks noGrp="1"/>
          </p:cNvSpPr>
          <p:nvPr>
            <p:ph idx="1"/>
          </p:nvPr>
        </p:nvSpPr>
        <p:spPr/>
        <p:txBody>
          <a:bodyPr/>
          <a:lstStyle/>
          <a:p>
            <a:endParaRPr lang="en-GB"/>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6673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3826768" cy="850106"/>
          </a:xfrm>
        </p:spPr>
        <p:txBody>
          <a:bodyPr>
            <a:noAutofit/>
          </a:bodyPr>
          <a:lstStyle/>
          <a:p>
            <a:r>
              <a:rPr lang="en-US" sz="2400" b="1" u="sng" dirty="0" err="1" smtClean="0"/>
              <a:t>GanG</a:t>
            </a:r>
            <a:r>
              <a:rPr lang="en-US" sz="2400" b="1" u="sng" dirty="0" smtClean="0"/>
              <a:t> </a:t>
            </a:r>
            <a:r>
              <a:rPr lang="en-US" sz="2400" b="1" u="sng" dirty="0" err="1" smtClean="0"/>
              <a:t>GrouP</a:t>
            </a:r>
            <a:r>
              <a:rPr lang="en-US" sz="2400" b="1" u="sng" dirty="0" smtClean="0"/>
              <a:t>: </a:t>
            </a:r>
            <a:r>
              <a:rPr lang="en-US" sz="2400" dirty="0" smtClean="0"/>
              <a:t>Women’s rights/protection 2</a:t>
            </a:r>
            <a:endParaRPr lang="en-US" sz="2400" dirty="0"/>
          </a:p>
        </p:txBody>
      </p:sp>
      <p:sp>
        <p:nvSpPr>
          <p:cNvPr id="9" name="TextBox 8"/>
          <p:cNvSpPr txBox="1"/>
          <p:nvPr/>
        </p:nvSpPr>
        <p:spPr>
          <a:xfrm>
            <a:off x="533400" y="1295400"/>
            <a:ext cx="8208912" cy="923330"/>
          </a:xfrm>
          <a:prstGeom prst="rect">
            <a:avLst/>
          </a:prstGeom>
          <a:noFill/>
        </p:spPr>
        <p:txBody>
          <a:bodyPr wrap="square" rtlCol="0">
            <a:spAutoFit/>
          </a:bodyPr>
          <a:lstStyle/>
          <a:p>
            <a:r>
              <a:rPr lang="en-US" b="1" dirty="0" smtClean="0"/>
              <a:t>Specific: </a:t>
            </a:r>
            <a:r>
              <a:rPr lang="en-US" dirty="0" smtClean="0"/>
              <a:t>Fundraising to support educational, recreational and vocational programs for women in Vietnam by hosting an Art Auction Event (gallery, souvenir selling, refreshments, musical entertainment included)</a:t>
            </a:r>
            <a:endParaRPr lang="en-GB" dirty="0"/>
          </a:p>
        </p:txBody>
      </p:sp>
      <p:sp>
        <p:nvSpPr>
          <p:cNvPr id="11" name="TextBox 10"/>
          <p:cNvSpPr txBox="1"/>
          <p:nvPr/>
        </p:nvSpPr>
        <p:spPr>
          <a:xfrm>
            <a:off x="609600" y="2209800"/>
            <a:ext cx="8208912" cy="369332"/>
          </a:xfrm>
          <a:prstGeom prst="rect">
            <a:avLst/>
          </a:prstGeom>
          <a:noFill/>
        </p:spPr>
        <p:txBody>
          <a:bodyPr wrap="square" rtlCol="0">
            <a:spAutoFit/>
          </a:bodyPr>
          <a:lstStyle/>
          <a:p>
            <a:r>
              <a:rPr lang="en-US" b="1" dirty="0" smtClean="0"/>
              <a:t>Measurable: </a:t>
            </a:r>
            <a:r>
              <a:rPr lang="en-US" dirty="0" smtClean="0"/>
              <a:t>The amount of tickets we’ve sold for the event.</a:t>
            </a:r>
            <a:endParaRPr lang="en-GB" dirty="0"/>
          </a:p>
        </p:txBody>
      </p:sp>
      <p:sp>
        <p:nvSpPr>
          <p:cNvPr id="12" name="TextBox 11"/>
          <p:cNvSpPr txBox="1"/>
          <p:nvPr/>
        </p:nvSpPr>
        <p:spPr>
          <a:xfrm>
            <a:off x="533400" y="2590800"/>
            <a:ext cx="8208912" cy="1754327"/>
          </a:xfrm>
          <a:prstGeom prst="rect">
            <a:avLst/>
          </a:prstGeom>
          <a:noFill/>
        </p:spPr>
        <p:txBody>
          <a:bodyPr wrap="square" rtlCol="0">
            <a:spAutoFit/>
          </a:bodyPr>
          <a:lstStyle/>
          <a:p>
            <a:r>
              <a:rPr lang="en-US" b="1" dirty="0" smtClean="0"/>
              <a:t>Achievable:</a:t>
            </a:r>
          </a:p>
          <a:p>
            <a:pPr lvl="1">
              <a:buFont typeface="Arial"/>
              <a:buChar char="•"/>
            </a:pPr>
            <a:r>
              <a:rPr lang="en-US" dirty="0" smtClean="0"/>
              <a:t>Place: At any school’s auditorium/gym</a:t>
            </a:r>
          </a:p>
          <a:p>
            <a:pPr lvl="1">
              <a:buFont typeface="Arial"/>
              <a:buChar char="•"/>
            </a:pPr>
            <a:r>
              <a:rPr lang="en-US" dirty="0" smtClean="0"/>
              <a:t>Artwork: Submitted by artists of Little Rose Shelter Charity (the organization we’re donating to) + Students/Teachers/Any others who are interested</a:t>
            </a:r>
          </a:p>
          <a:p>
            <a:pPr lvl="1">
              <a:buFont typeface="Arial"/>
              <a:buChar char="•"/>
            </a:pPr>
            <a:r>
              <a:rPr lang="en-US" dirty="0" smtClean="0"/>
              <a:t>Promotion: Video + Internet + Announcements + </a:t>
            </a:r>
            <a:r>
              <a:rPr lang="en-US" dirty="0" err="1" smtClean="0"/>
              <a:t>Edmodo</a:t>
            </a:r>
            <a:r>
              <a:rPr lang="en-US" dirty="0" smtClean="0"/>
              <a:t> + Posters</a:t>
            </a:r>
            <a:endParaRPr lang="en-GB" dirty="0"/>
          </a:p>
        </p:txBody>
      </p:sp>
      <p:sp>
        <p:nvSpPr>
          <p:cNvPr id="13" name="TextBox 12"/>
          <p:cNvSpPr txBox="1"/>
          <p:nvPr/>
        </p:nvSpPr>
        <p:spPr>
          <a:xfrm>
            <a:off x="457200" y="4343400"/>
            <a:ext cx="8208912" cy="923330"/>
          </a:xfrm>
          <a:prstGeom prst="rect">
            <a:avLst/>
          </a:prstGeom>
          <a:noFill/>
        </p:spPr>
        <p:txBody>
          <a:bodyPr wrap="square" rtlCol="0">
            <a:spAutoFit/>
          </a:bodyPr>
          <a:lstStyle/>
          <a:p>
            <a:r>
              <a:rPr lang="en-US" b="1" dirty="0" smtClean="0"/>
              <a:t>Results-focused:</a:t>
            </a:r>
            <a:r>
              <a:rPr lang="en-US" dirty="0" smtClean="0"/>
              <a:t> How many women we’ve supported based on the money we’ve raised from the event (this information can be provided from the Little Rose Shelter Charity, where we’re donating our money to)</a:t>
            </a:r>
            <a:endParaRPr lang="en-GB" dirty="0"/>
          </a:p>
        </p:txBody>
      </p:sp>
      <p:sp>
        <p:nvSpPr>
          <p:cNvPr id="14" name="TextBox 13"/>
          <p:cNvSpPr txBox="1"/>
          <p:nvPr/>
        </p:nvSpPr>
        <p:spPr>
          <a:xfrm>
            <a:off x="457200" y="5257800"/>
            <a:ext cx="8208912" cy="1754327"/>
          </a:xfrm>
          <a:prstGeom prst="rect">
            <a:avLst/>
          </a:prstGeom>
          <a:noFill/>
        </p:spPr>
        <p:txBody>
          <a:bodyPr wrap="square" rtlCol="0">
            <a:spAutoFit/>
          </a:bodyPr>
          <a:lstStyle/>
          <a:p>
            <a:r>
              <a:rPr lang="en-US" b="1" dirty="0" smtClean="0"/>
              <a:t>Time-bound:</a:t>
            </a:r>
          </a:p>
          <a:p>
            <a:r>
              <a:rPr lang="en-US" dirty="0" smtClean="0"/>
              <a:t>promotion date (recruiting the artists/music performers)</a:t>
            </a:r>
          </a:p>
          <a:p>
            <a:r>
              <a:rPr lang="en-US" dirty="0" smtClean="0"/>
              <a:t>R</a:t>
            </a:r>
            <a:r>
              <a:rPr lang="en-GB" dirty="0" err="1" smtClean="0"/>
              <a:t>ehearsal</a:t>
            </a:r>
            <a:r>
              <a:rPr lang="en-GB" dirty="0" smtClean="0"/>
              <a:t> (speeches + music)</a:t>
            </a:r>
          </a:p>
          <a:p>
            <a:r>
              <a:rPr lang="en-GB" dirty="0" smtClean="0"/>
              <a:t>Event time: 6:30-7:00p.m. (gallery), 7:00-9:00p.m. (art auction + opening + closing ceremony)</a:t>
            </a:r>
          </a:p>
          <a:p>
            <a:endParaRPr lang="en-GB" dirty="0"/>
          </a:p>
        </p:txBody>
      </p:sp>
    </p:spTree>
    <p:extLst>
      <p:ext uri="{BB962C8B-B14F-4D97-AF65-F5344CB8AC3E}">
        <p14:creationId xmlns:p14="http://schemas.microsoft.com/office/powerpoint/2010/main" val="908693808"/>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Three</a:t>
            </a:r>
            <a:endParaRPr lang="en-GB" dirty="0"/>
          </a:p>
        </p:txBody>
      </p:sp>
      <p:sp>
        <p:nvSpPr>
          <p:cNvPr id="3" name="Content Placeholder 2"/>
          <p:cNvSpPr>
            <a:spLocks noGrp="1"/>
          </p:cNvSpPr>
          <p:nvPr>
            <p:ph idx="1"/>
          </p:nvPr>
        </p:nvSpPr>
        <p:spPr/>
        <p:txBody>
          <a:bodyPr/>
          <a:lstStyle/>
          <a:p>
            <a:endParaRPr lang="en-GB"/>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9057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Deforestation</a:t>
            </a:r>
            <a:endParaRPr lang="en-GB" dirty="0"/>
          </a:p>
        </p:txBody>
      </p:sp>
      <p:sp>
        <p:nvSpPr>
          <p:cNvPr id="3" name="Content Placeholder 2"/>
          <p:cNvSpPr>
            <a:spLocks noGrp="1"/>
          </p:cNvSpPr>
          <p:nvPr>
            <p:ph idx="1"/>
          </p:nvPr>
        </p:nvSpPr>
        <p:spPr/>
        <p:txBody>
          <a:bodyPr/>
          <a:lstStyle/>
          <a:p>
            <a:endParaRPr lang="en-GB"/>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8846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Fisheries Depletion</a:t>
            </a:r>
            <a:endParaRPr lang="en-GB" dirty="0"/>
          </a:p>
        </p:txBody>
      </p:sp>
      <p:pic>
        <p:nvPicPr>
          <p:cNvPr id="1741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252520" cy="6939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5931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Warming One</a:t>
            </a:r>
            <a:endParaRPr lang="en-GB" dirty="0"/>
          </a:p>
        </p:txBody>
      </p:sp>
      <p:sp>
        <p:nvSpPr>
          <p:cNvPr id="3" name="Content Placeholder 2"/>
          <p:cNvSpPr>
            <a:spLocks noGrp="1"/>
          </p:cNvSpPr>
          <p:nvPr>
            <p:ph idx="1"/>
          </p:nvPr>
        </p:nvSpPr>
        <p:spPr/>
        <p:txBody>
          <a:bodyPr/>
          <a:lstStyle/>
          <a:p>
            <a:endParaRPr lang="en-GB"/>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42212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Warming Two</a:t>
            </a:r>
            <a:endParaRPr lang="en-GB" dirty="0"/>
          </a:p>
        </p:txBody>
      </p:sp>
      <p:sp>
        <p:nvSpPr>
          <p:cNvPr id="3" name="Content Placeholder 2"/>
          <p:cNvSpPr>
            <a:spLocks noGrp="1"/>
          </p:cNvSpPr>
          <p:nvPr>
            <p:ph idx="1"/>
          </p:nvPr>
        </p:nvSpPr>
        <p:spPr/>
        <p:txBody>
          <a:bodyPr/>
          <a:lstStyle/>
          <a:p>
            <a:endParaRPr lang="en-GB"/>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887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Warming Three</a:t>
            </a:r>
            <a:endParaRPr lang="en-GB" dirty="0"/>
          </a:p>
        </p:txBody>
      </p:sp>
      <p:sp>
        <p:nvSpPr>
          <p:cNvPr id="3" name="Content Placeholder 2"/>
          <p:cNvSpPr>
            <a:spLocks noGrp="1"/>
          </p:cNvSpPr>
          <p:nvPr>
            <p:ph idx="1"/>
          </p:nvPr>
        </p:nvSpPr>
        <p:spPr/>
        <p:txBody>
          <a:bodyPr/>
          <a:lstStyle/>
          <a:p>
            <a:r>
              <a:rPr lang="en-US" dirty="0" smtClean="0"/>
              <a:t>Coming separately.</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9192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HIV/AIDS One</a:t>
            </a:r>
            <a:endParaRPr lang="en-GB" dirty="0"/>
          </a:p>
        </p:txBody>
      </p:sp>
      <p:sp>
        <p:nvSpPr>
          <p:cNvPr id="3" name="Content Placeholder 2"/>
          <p:cNvSpPr>
            <a:spLocks noGrp="1"/>
          </p:cNvSpPr>
          <p:nvPr>
            <p:ph idx="1"/>
          </p:nvPr>
        </p:nvSpPr>
        <p:spPr/>
        <p:txBody>
          <a:bodyPr/>
          <a:lstStyle/>
          <a:p>
            <a:endParaRPr lang="en-GB"/>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4923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3826768" cy="850106"/>
          </a:xfrm>
        </p:spPr>
        <p:txBody>
          <a:bodyPr>
            <a:noAutofit/>
          </a:bodyPr>
          <a:lstStyle/>
          <a:p>
            <a:r>
              <a:rPr lang="en-US" sz="2400" dirty="0" smtClean="0"/>
              <a:t>HIV/AIDS 2</a:t>
            </a:r>
            <a:endParaRPr lang="en-US" sz="2400" dirty="0"/>
          </a:p>
        </p:txBody>
      </p:sp>
      <p:sp>
        <p:nvSpPr>
          <p:cNvPr id="8" name="TextBox 7"/>
          <p:cNvSpPr txBox="1"/>
          <p:nvPr/>
        </p:nvSpPr>
        <p:spPr>
          <a:xfrm>
            <a:off x="323528" y="1720682"/>
            <a:ext cx="720080" cy="4247317"/>
          </a:xfrm>
          <a:prstGeom prst="rect">
            <a:avLst/>
          </a:prstGeom>
          <a:noFill/>
        </p:spPr>
        <p:txBody>
          <a:bodyPr wrap="square" rtlCol="0">
            <a:spAutoFit/>
          </a:bodyPr>
          <a:lstStyle/>
          <a:p>
            <a:pPr algn="ctr"/>
            <a:r>
              <a:rPr lang="en-US" sz="5400" dirty="0" smtClean="0"/>
              <a:t>S</a:t>
            </a:r>
          </a:p>
          <a:p>
            <a:pPr algn="ctr"/>
            <a:r>
              <a:rPr lang="en-US" sz="5400" dirty="0" smtClean="0"/>
              <a:t>M</a:t>
            </a:r>
          </a:p>
          <a:p>
            <a:pPr algn="ctr"/>
            <a:r>
              <a:rPr lang="en-US" sz="5400" dirty="0" smtClean="0"/>
              <a:t>A</a:t>
            </a:r>
            <a:br>
              <a:rPr lang="en-US" sz="5400" dirty="0" smtClean="0"/>
            </a:br>
            <a:r>
              <a:rPr lang="en-US" sz="5400" dirty="0" smtClean="0"/>
              <a:t>R</a:t>
            </a:r>
          </a:p>
          <a:p>
            <a:pPr algn="ctr"/>
            <a:r>
              <a:rPr lang="en-US" sz="5400" dirty="0"/>
              <a:t>T</a:t>
            </a:r>
            <a:endParaRPr lang="en-GB" sz="5400" dirty="0"/>
          </a:p>
        </p:txBody>
      </p:sp>
      <p:sp>
        <p:nvSpPr>
          <p:cNvPr id="9" name="TextBox 8"/>
          <p:cNvSpPr txBox="1"/>
          <p:nvPr/>
        </p:nvSpPr>
        <p:spPr>
          <a:xfrm>
            <a:off x="935088" y="1720682"/>
            <a:ext cx="8208912" cy="800219"/>
          </a:xfrm>
          <a:prstGeom prst="rect">
            <a:avLst/>
          </a:prstGeom>
          <a:noFill/>
        </p:spPr>
        <p:txBody>
          <a:bodyPr wrap="square" rtlCol="0">
            <a:spAutoFit/>
          </a:bodyPr>
          <a:lstStyle/>
          <a:p>
            <a:r>
              <a:rPr lang="en-US" sz="1600" dirty="0" err="1" smtClean="0"/>
              <a:t>pecific</a:t>
            </a:r>
            <a:r>
              <a:rPr lang="en-US" sz="1600" dirty="0" smtClean="0"/>
              <a:t>: </a:t>
            </a:r>
            <a:r>
              <a:rPr lang="en-US" sz="1400" dirty="0" smtClean="0"/>
              <a:t>To educate local/public high schools of the importance and consequences of HIV/AIDS.  </a:t>
            </a:r>
            <a:r>
              <a:rPr lang="en-US" sz="1400" dirty="0"/>
              <a:t>T</a:t>
            </a:r>
            <a:r>
              <a:rPr lang="en-US" sz="1400" dirty="0" smtClean="0"/>
              <a:t>hrough hiring local sex education specialists that teach safe sex and through the distribution of shirts, bracelets, wrist bands etc. that promote safe sex. </a:t>
            </a:r>
            <a:r>
              <a:rPr lang="en-US" sz="1600" dirty="0" smtClean="0"/>
              <a:t>  </a:t>
            </a:r>
            <a:endParaRPr lang="en-GB" sz="1600" dirty="0"/>
          </a:p>
        </p:txBody>
      </p:sp>
      <p:sp>
        <p:nvSpPr>
          <p:cNvPr id="11" name="TextBox 10"/>
          <p:cNvSpPr txBox="1"/>
          <p:nvPr/>
        </p:nvSpPr>
        <p:spPr>
          <a:xfrm>
            <a:off x="935088" y="2589343"/>
            <a:ext cx="8208912" cy="800219"/>
          </a:xfrm>
          <a:prstGeom prst="rect">
            <a:avLst/>
          </a:prstGeom>
          <a:noFill/>
        </p:spPr>
        <p:txBody>
          <a:bodyPr wrap="square" rtlCol="0">
            <a:spAutoFit/>
          </a:bodyPr>
          <a:lstStyle/>
          <a:p>
            <a:r>
              <a:rPr lang="en-US" dirty="0" err="1" smtClean="0"/>
              <a:t>easurable</a:t>
            </a:r>
            <a:r>
              <a:rPr lang="en-US" dirty="0" smtClean="0"/>
              <a:t>: </a:t>
            </a:r>
            <a:r>
              <a:rPr lang="en-US" sz="1400" dirty="0" smtClean="0"/>
              <a:t>Each student will be given a questionnaire that they must fill out before and after, thus we can accurately determine what they have learnt through the lesson and what lessons they have retained.</a:t>
            </a:r>
            <a:endParaRPr lang="en-GB" sz="1400" dirty="0"/>
          </a:p>
        </p:txBody>
      </p:sp>
      <p:sp>
        <p:nvSpPr>
          <p:cNvPr id="12" name="TextBox 11"/>
          <p:cNvSpPr txBox="1"/>
          <p:nvPr/>
        </p:nvSpPr>
        <p:spPr>
          <a:xfrm>
            <a:off x="849153" y="3364942"/>
            <a:ext cx="8208912" cy="1231106"/>
          </a:xfrm>
          <a:prstGeom prst="rect">
            <a:avLst/>
          </a:prstGeom>
          <a:noFill/>
        </p:spPr>
        <p:txBody>
          <a:bodyPr wrap="square" rtlCol="0">
            <a:spAutoFit/>
          </a:bodyPr>
          <a:lstStyle/>
          <a:p>
            <a:r>
              <a:rPr lang="en-US" dirty="0" err="1" smtClean="0"/>
              <a:t>chievable</a:t>
            </a:r>
            <a:r>
              <a:rPr lang="en-US" dirty="0" smtClean="0"/>
              <a:t>: </a:t>
            </a:r>
            <a:r>
              <a:rPr lang="en-US" sz="1400" dirty="0" smtClean="0"/>
              <a:t>Begin with the design of merchandise and come into contact with companies/stores/people who are capable of creating our products.</a:t>
            </a:r>
          </a:p>
          <a:p>
            <a:r>
              <a:rPr lang="en-US" sz="1400" dirty="0" smtClean="0"/>
              <a:t>Come into contact with local clinics and hospitals and find volunteers that can hold presentation and </a:t>
            </a:r>
            <a:r>
              <a:rPr lang="en-US" sz="1400" dirty="0"/>
              <a:t>h</a:t>
            </a:r>
            <a:r>
              <a:rPr lang="en-US" sz="1400" dirty="0" smtClean="0"/>
              <a:t>ire them. Choose local/public school and negotiate time for presentation. Hold presentation and distribute merchandise.</a:t>
            </a:r>
            <a:endParaRPr lang="en-GB" sz="1400" dirty="0"/>
          </a:p>
        </p:txBody>
      </p:sp>
      <p:sp>
        <p:nvSpPr>
          <p:cNvPr id="13" name="TextBox 12"/>
          <p:cNvSpPr txBox="1"/>
          <p:nvPr/>
        </p:nvSpPr>
        <p:spPr>
          <a:xfrm>
            <a:off x="794386" y="4694977"/>
            <a:ext cx="8208912" cy="523220"/>
          </a:xfrm>
          <a:prstGeom prst="rect">
            <a:avLst/>
          </a:prstGeom>
          <a:noFill/>
        </p:spPr>
        <p:txBody>
          <a:bodyPr wrap="square" rtlCol="0">
            <a:spAutoFit/>
          </a:bodyPr>
          <a:lstStyle/>
          <a:p>
            <a:r>
              <a:rPr lang="en-US" sz="1400" dirty="0" err="1" smtClean="0"/>
              <a:t>esults</a:t>
            </a:r>
            <a:r>
              <a:rPr lang="en-US" sz="1400" dirty="0" smtClean="0"/>
              <a:t>-focused: Our vision is that the local population will be more aware of HIV/AIDS in their community and are more conscious of safe sex and will take effort to avoid getting infected. </a:t>
            </a:r>
            <a:endParaRPr lang="en-GB" sz="1400" dirty="0"/>
          </a:p>
        </p:txBody>
      </p:sp>
      <p:sp>
        <p:nvSpPr>
          <p:cNvPr id="14" name="TextBox 13"/>
          <p:cNvSpPr txBox="1"/>
          <p:nvPr/>
        </p:nvSpPr>
        <p:spPr>
          <a:xfrm>
            <a:off x="881067" y="5218197"/>
            <a:ext cx="8208912" cy="1231106"/>
          </a:xfrm>
          <a:prstGeom prst="rect">
            <a:avLst/>
          </a:prstGeom>
          <a:noFill/>
        </p:spPr>
        <p:txBody>
          <a:bodyPr wrap="square" rtlCol="0">
            <a:spAutoFit/>
          </a:bodyPr>
          <a:lstStyle/>
          <a:p>
            <a:r>
              <a:rPr lang="en-US" dirty="0" err="1" smtClean="0"/>
              <a:t>ime</a:t>
            </a:r>
            <a:r>
              <a:rPr lang="en-US" dirty="0" smtClean="0"/>
              <a:t>-bound: </a:t>
            </a:r>
            <a:r>
              <a:rPr lang="en-US" sz="1400" dirty="0" smtClean="0"/>
              <a:t>We want to distribute different jobs among the seven participants in our GANG, so that when we meet again on the 23</a:t>
            </a:r>
            <a:r>
              <a:rPr lang="en-US" sz="1400" baseline="30000" dirty="0" smtClean="0"/>
              <a:t>rd</a:t>
            </a:r>
            <a:r>
              <a:rPr lang="en-US" sz="1400" dirty="0" smtClean="0"/>
              <a:t> of May we have completed the preparations for the safe sex lessons. Creation of merchandise, people found for sex education lessons, school found, time for lessons set. 2 people or 1 person for each job. Therefore, after the 23</a:t>
            </a:r>
            <a:r>
              <a:rPr lang="en-US" sz="1400" baseline="30000" dirty="0" smtClean="0"/>
              <a:t>rd</a:t>
            </a:r>
            <a:r>
              <a:rPr lang="en-US" sz="1400" dirty="0" smtClean="0"/>
              <a:t> of May meeting we can bring our work together and actually only need to the lessons for safe sex.  </a:t>
            </a:r>
            <a:endParaRPr lang="en-GB" sz="1400" dirty="0"/>
          </a:p>
        </p:txBody>
      </p:sp>
    </p:spTree>
    <p:extLst>
      <p:ext uri="{BB962C8B-B14F-4D97-AF65-F5344CB8AC3E}">
        <p14:creationId xmlns:p14="http://schemas.microsoft.com/office/powerpoint/2010/main" val="83032928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743</Words>
  <Application>Microsoft Office PowerPoint</Application>
  <PresentationFormat>On-screen Show (4:3)</PresentationFormat>
  <Paragraphs>68</Paragraphs>
  <Slides>22</Slides>
  <Notes>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Biodiversity One</vt:lpstr>
      <vt:lpstr>Biodiversity Two</vt:lpstr>
      <vt:lpstr>Deforestation</vt:lpstr>
      <vt:lpstr>Fisheries Depletion</vt:lpstr>
      <vt:lpstr>Global Warming One</vt:lpstr>
      <vt:lpstr>Global Warming Two</vt:lpstr>
      <vt:lpstr>Global Warming Three</vt:lpstr>
      <vt:lpstr>HIV/AIDS One</vt:lpstr>
      <vt:lpstr>HIV/AIDS 2</vt:lpstr>
      <vt:lpstr>Human Trafficking</vt:lpstr>
      <vt:lpstr>GanG Group Name: Traffic jam</vt:lpstr>
      <vt:lpstr>Illegal Drugs One</vt:lpstr>
      <vt:lpstr>Illegal Drugs Two</vt:lpstr>
      <vt:lpstr>PowerPoint Presentation</vt:lpstr>
      <vt:lpstr>Poverty One</vt:lpstr>
      <vt:lpstr>Poverty Two</vt:lpstr>
      <vt:lpstr>Poverty Three</vt:lpstr>
      <vt:lpstr>PowerPoint Presentation</vt:lpstr>
      <vt:lpstr>Natural Disasters</vt:lpstr>
      <vt:lpstr>Women One</vt:lpstr>
      <vt:lpstr>GanG GrouP: Women’s rights/protection 2</vt:lpstr>
      <vt:lpstr>Women Three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Student</dc:creator>
  <cp:lastModifiedBy>Student</cp:lastModifiedBy>
  <cp:revision>20</cp:revision>
  <dcterms:created xsi:type="dcterms:W3CDTF">2013-03-10T03:01:33Z</dcterms:created>
  <dcterms:modified xsi:type="dcterms:W3CDTF">2013-03-11T07:56:02Z</dcterms:modified>
</cp:coreProperties>
</file>